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61" r:id="rId3"/>
    <p:sldMasterId id="2147483662" r:id="rId4"/>
    <p:sldMasterId id="2147483663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y="5143500" cx="9144000"/>
  <p:notesSz cx="6858000" cy="9144000"/>
  <p:embeddedFontLst>
    <p:embeddedFont>
      <p:font typeface="Source Sans Pro SemiBold"/>
      <p:regular r:id="rId19"/>
      <p:bold r:id="rId20"/>
      <p:italic r:id="rId21"/>
      <p:boldItalic r:id="rId22"/>
    </p:embeddedFont>
    <p:embeddedFont>
      <p:font typeface="Source Sans Pr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urceSansProSemiBold-bold.fntdata"/><Relationship Id="rId22" Type="http://schemas.openxmlformats.org/officeDocument/2006/relationships/font" Target="fonts/SourceSansProSemiBold-boldItalic.fntdata"/><Relationship Id="rId21" Type="http://schemas.openxmlformats.org/officeDocument/2006/relationships/font" Target="fonts/SourceSansProSemiBold-italic.fntdata"/><Relationship Id="rId24" Type="http://schemas.openxmlformats.org/officeDocument/2006/relationships/font" Target="fonts/SourceSansPro-bold.fntdata"/><Relationship Id="rId23" Type="http://schemas.openxmlformats.org/officeDocument/2006/relationships/font" Target="fonts/SourceSansPro-regular.fntdata"/><Relationship Id="rId1" Type="http://schemas.openxmlformats.org/officeDocument/2006/relationships/theme" Target="theme/theme4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3.xml"/><Relationship Id="rId26" Type="http://schemas.openxmlformats.org/officeDocument/2006/relationships/font" Target="fonts/SourceSansPro-boldItalic.fntdata"/><Relationship Id="rId25" Type="http://schemas.openxmlformats.org/officeDocument/2006/relationships/font" Target="fonts/SourceSansPro-italic.fntdata"/><Relationship Id="rId5" Type="http://schemas.openxmlformats.org/officeDocument/2006/relationships/slideMaster" Target="slideMasters/slideMaster3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font" Target="fonts/SourceSansProSemiBold-regular.fntdata"/><Relationship Id="rId18" Type="http://schemas.openxmlformats.org/officeDocument/2006/relationships/slide" Target="slides/slide12.xml"/></Relationships>
</file>

<file path=ppt/media/image1.png>
</file>

<file path=ppt/media/image10.jp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jp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24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9" name="Shape 69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Shape 16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Shape 1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76" name="Shape 76"/>
          <p:cNvSpPr/>
          <p:nvPr>
            <p:ph idx="2" type="sldImg"/>
          </p:nvPr>
        </p:nvSpPr>
        <p:spPr>
          <a:xfrm>
            <a:off x="3810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Shape 8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Shape 12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Shape 14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/>
          <p:nvPr>
            <p:ph idx="2" type="sldImg"/>
          </p:nvPr>
        </p:nvSpPr>
        <p:spPr>
          <a:xfrm>
            <a:off x="381309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Shape 15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Slide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 txBox="1"/>
          <p:nvPr>
            <p:ph type="ctrTitle"/>
          </p:nvPr>
        </p:nvSpPr>
        <p:spPr>
          <a:xfrm>
            <a:off x="457200" y="1792516"/>
            <a:ext cx="8229600" cy="618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9144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13716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18288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57" name="Shape 57"/>
          <p:cNvSpPr txBox="1"/>
          <p:nvPr>
            <p:ph idx="1" type="body"/>
          </p:nvPr>
        </p:nvSpPr>
        <p:spPr>
          <a:xfrm>
            <a:off x="1603375" y="3599021"/>
            <a:ext cx="6059400" cy="205800"/>
          </a:xfrm>
          <a:prstGeom prst="rect">
            <a:avLst/>
          </a:prstGeom>
          <a:noFill/>
          <a:ln>
            <a:noFill/>
          </a:ln>
        </p:spPr>
        <p:txBody>
          <a:bodyPr anchorCtr="1" anchor="ctr" bIns="91425" lIns="91425" rIns="91425" tIns="91425"/>
          <a:lstStyle>
            <a:lvl1pPr indent="-342900" lvl="0" marL="342900" marR="0" rtl="0" algn="ctr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88925" lvl="1" marL="288925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7012" lvl="2" marL="569913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Font typeface="Source Sans Pro"/>
              <a:buNone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914400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30187" lvl="4" marL="1258888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Font typeface="Source Sans Pro"/>
              <a:buNone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2" type="subTitle"/>
          </p:nvPr>
        </p:nvSpPr>
        <p:spPr>
          <a:xfrm>
            <a:off x="457200" y="2410990"/>
            <a:ext cx="82296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0" lvl="0" marL="0" marR="0" rtl="0" algn="ctr">
              <a:spcBef>
                <a:spcPts val="42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  <a:defRPr b="0" i="0" sz="2100" u="none" cap="small" strike="noStrike">
                <a:solidFill>
                  <a:srgbClr val="A4001D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457200" marR="0" rtl="0" algn="ctr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Font typeface="Noto Sans Symbols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914400" marR="0" rtl="0" algn="ctr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Font typeface="Source Sans Pro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1371600" marR="0" rtl="0" algn="ctr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Font typeface="Arial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1828800" marR="0" rtl="0" algn="ctr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Font typeface="Source Sans Pro"/>
              <a:buNone/>
              <a:defRPr b="0" i="0" sz="1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22860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0" lvl="6" marL="27432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0" lvl="7" marL="32004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0" lvl="8" marL="3657600" marR="0" rtl="0" algn="ctr">
              <a:spcBef>
                <a:spcPts val="400"/>
              </a:spcBef>
              <a:buClr>
                <a:srgbClr val="888888"/>
              </a:buClr>
              <a:buFont typeface="Arial"/>
              <a:buNone/>
              <a:defRPr b="0" i="0" sz="2000" u="none" cap="none" strike="noStrike">
                <a:solidFill>
                  <a:srgbClr val="888888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Title and Content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9144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13716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18288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955676" y="908684"/>
            <a:ext cx="7701000" cy="375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42900" lvl="0" marL="342900" marR="0" rtl="0" algn="l">
              <a:spcBef>
                <a:spcPts val="36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74625" lvl="1" marL="288925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0426" lvl="2" marL="569913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2000"/>
              <a:buFont typeface="Source Sans Pro"/>
              <a:buChar char="›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914400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5887" lvl="4" marL="1258888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Source Sans Pro"/>
              <a:buChar char="–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3" Type="http://schemas.openxmlformats.org/officeDocument/2006/relationships/theme" Target="../theme/theme3.xml"/></Relationships>
</file>

<file path=ppt/slideMasters/_rels/slideMaster3.xml.rels><?xml version="1.0" encoding="UTF-8" standalone="yes"?>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3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/>
        </p:nvSpPr>
        <p:spPr>
          <a:xfrm>
            <a:off x="0" y="4806950"/>
            <a:ext cx="9155100" cy="342900"/>
          </a:xfrm>
          <a:prstGeom prst="rect">
            <a:avLst/>
          </a:prstGeom>
          <a:solidFill>
            <a:srgbClr val="8C1515"/>
          </a:solidFill>
          <a:ln cap="flat" cmpd="sng" w="9525">
            <a:solidFill>
              <a:srgbClr val="8C1515"/>
            </a:solidFill>
            <a:prstDash val="solid"/>
            <a:miter/>
            <a:headEnd len="med" w="med" type="none"/>
            <a:tailEnd len="med" w="med" type="none"/>
          </a:ln>
          <a:effectLst>
            <a:outerShdw blurRad="63500" dir="2700000" dist="25400">
              <a:srgbClr val="808080">
                <a:alpha val="59607"/>
              </a:srgbClr>
            </a:outerShdw>
          </a:effectLst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52" name="Shape 52" title="Stanford University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156450" y="4883150"/>
            <a:ext cx="1546200" cy="189000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Shape 53"/>
          <p:cNvSpPr txBox="1"/>
          <p:nvPr>
            <p:ph type="title"/>
          </p:nvPr>
        </p:nvSpPr>
        <p:spPr>
          <a:xfrm>
            <a:off x="949325" y="358775"/>
            <a:ext cx="77073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9144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13716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18288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" type="body"/>
          </p:nvPr>
        </p:nvSpPr>
        <p:spPr>
          <a:xfrm>
            <a:off x="949325" y="903287"/>
            <a:ext cx="7707300" cy="3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42900" lvl="0" marL="342900" marR="0" rtl="0" algn="l">
              <a:spcBef>
                <a:spcPts val="36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74625" lvl="1" marL="288925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0426" lvl="2" marL="569913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2000"/>
              <a:buFont typeface="Source Sans Pro"/>
              <a:buChar char="›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914400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5887" lvl="4" marL="1258888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Source Sans Pro"/>
              <a:buChar char="–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/>
        </p:nvSpPr>
        <p:spPr>
          <a:xfrm>
            <a:off x="0" y="0"/>
            <a:ext cx="457200" cy="5149800"/>
          </a:xfrm>
          <a:prstGeom prst="rect">
            <a:avLst/>
          </a:prstGeom>
          <a:solidFill>
            <a:srgbClr val="8C1515"/>
          </a:solidFill>
          <a:ln cap="flat" cmpd="sng" w="9525">
            <a:solidFill>
              <a:srgbClr val="8C1515"/>
            </a:solidFill>
            <a:prstDash val="solid"/>
            <a:miter/>
            <a:headEnd len="med" w="med" type="none"/>
            <a:tailEnd len="med" w="med" type="none"/>
          </a:ln>
        </p:spPr>
        <p:txBody>
          <a:bodyPr anchorCtr="0" anchor="ctr" bIns="45700" lIns="91425" rIns="91425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61" name="Shape 61" title="Stanford University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7121525" y="4856162"/>
            <a:ext cx="1546200" cy="190500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Shape 62"/>
          <p:cNvSpPr txBox="1"/>
          <p:nvPr>
            <p:ph type="title"/>
          </p:nvPr>
        </p:nvSpPr>
        <p:spPr>
          <a:xfrm>
            <a:off x="949325" y="358775"/>
            <a:ext cx="77073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rIns="91425" tIns="91425"/>
          <a:lstStyle>
            <a:lvl1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4572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indent="0" lvl="6" marL="9144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indent="0" lvl="7" marL="13716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indent="0" lvl="8" marL="182880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None/>
              <a:defRPr b="0" i="0" sz="2400" u="none" cap="none" strike="noStrike">
                <a:solidFill>
                  <a:schemeClr val="lt2"/>
                </a:solidFill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/>
        </p:txBody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949325" y="903287"/>
            <a:ext cx="7707300" cy="376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42900" lvl="0" marL="342900" marR="0" rtl="0" algn="l">
              <a:spcBef>
                <a:spcPts val="360"/>
              </a:spcBef>
              <a:spcAft>
                <a:spcPts val="0"/>
              </a:spcAft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174625" lvl="1" marL="288925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110426" lvl="2" marL="569913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2000"/>
              <a:buFont typeface="Source Sans Pro"/>
              <a:buChar char="›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114300" lvl="3" marL="914400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115887" lvl="4" marL="1258888" marR="0" rtl="0" algn="l"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Source Sans Pro"/>
              <a:buChar char="–"/>
              <a:defRPr b="0" i="0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101600" lvl="5" marL="25146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101600" lvl="6" marL="29718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101600" lvl="7" marL="34290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101600" lvl="8" marL="3886200" marR="0" rtl="0" algn="l"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6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jpg"/><Relationship Id="rId4" Type="http://schemas.openxmlformats.org/officeDocument/2006/relationships/image" Target="../media/image7.png"/><Relationship Id="rId11" Type="http://schemas.openxmlformats.org/officeDocument/2006/relationships/image" Target="../media/image19.png"/><Relationship Id="rId10" Type="http://schemas.openxmlformats.org/officeDocument/2006/relationships/image" Target="../media/image16.png"/><Relationship Id="rId9" Type="http://schemas.openxmlformats.org/officeDocument/2006/relationships/image" Target="../media/image13.png"/><Relationship Id="rId5" Type="http://schemas.openxmlformats.org/officeDocument/2006/relationships/image" Target="../media/image4.png"/><Relationship Id="rId6" Type="http://schemas.openxmlformats.org/officeDocument/2006/relationships/image" Target="../media/image8.png"/><Relationship Id="rId7" Type="http://schemas.openxmlformats.org/officeDocument/2006/relationships/image" Target="../media/image10.jpg"/><Relationship Id="rId8" Type="http://schemas.openxmlformats.org/officeDocument/2006/relationships/image" Target="../media/image1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8.jpg"/><Relationship Id="rId4" Type="http://schemas.openxmlformats.org/officeDocument/2006/relationships/image" Target="../media/image2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2.png"/><Relationship Id="rId4" Type="http://schemas.openxmlformats.org/officeDocument/2006/relationships/image" Target="../media/image14.jp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2.png"/><Relationship Id="rId4" Type="http://schemas.openxmlformats.org/officeDocument/2006/relationships/image" Target="../media/image15.jp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15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>
            <p:ph type="ctrTitle"/>
          </p:nvPr>
        </p:nvSpPr>
        <p:spPr>
          <a:xfrm>
            <a:off x="457200" y="1952625"/>
            <a:ext cx="8229600" cy="619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rIns="91425" tIns="45700">
            <a:noAutofit/>
          </a:bodyPr>
          <a:lstStyle/>
          <a:p>
            <a:pPr indent="0" lvl="0" marL="0" marR="0" rtl="0" algn="ctr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b="1" lang="en"/>
              <a:t>Real-time SLAM Pipeline in Dynamic Environment</a:t>
            </a:r>
          </a:p>
        </p:txBody>
      </p:sp>
      <p:sp>
        <p:nvSpPr>
          <p:cNvPr id="72" name="Shape 72"/>
          <p:cNvSpPr txBox="1"/>
          <p:nvPr>
            <p:ph idx="1" type="body"/>
          </p:nvPr>
        </p:nvSpPr>
        <p:spPr>
          <a:xfrm>
            <a:off x="1603375" y="3344862"/>
            <a:ext cx="6059400" cy="587400"/>
          </a:xfrm>
          <a:prstGeom prst="rect">
            <a:avLst/>
          </a:prstGeom>
          <a:noFill/>
          <a:ln>
            <a:noFill/>
          </a:ln>
        </p:spPr>
        <p:txBody>
          <a:bodyPr anchorCtr="1" anchor="ctr" bIns="4570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Noto Sans Symbols"/>
              <a:buNone/>
            </a:pPr>
            <a:r>
              <a:rPr b="0" i="0" lang="en" sz="1800" u="none" cap="none" strike="noStrike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Stanford University</a:t>
            </a:r>
          </a:p>
          <a:p>
            <a:pPr indent="0" lvl="0" marL="0" marR="0" rtl="0" algn="ctr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Noto Sans Symbols"/>
              <a:buNone/>
            </a:pPr>
            <a:r>
              <a:rPr lang="en"/>
              <a:t>CS231A, 06/07/17</a:t>
            </a:r>
          </a:p>
        </p:txBody>
      </p:sp>
      <p:sp>
        <p:nvSpPr>
          <p:cNvPr id="73" name="Shape 73"/>
          <p:cNvSpPr txBox="1"/>
          <p:nvPr>
            <p:ph idx="2" type="subTitle"/>
          </p:nvPr>
        </p:nvSpPr>
        <p:spPr>
          <a:xfrm>
            <a:off x="457200" y="2571750"/>
            <a:ext cx="8229600" cy="462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rIns="0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Noto Sans Symbols"/>
              <a:buNone/>
            </a:pPr>
            <a:r>
              <a:rPr lang="en"/>
              <a:t>Lingjie Kong, Alex Fu</a:t>
            </a:r>
          </a:p>
        </p:txBody>
      </p:sp>
    </p:spTree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Future Work</a:t>
            </a:r>
          </a:p>
        </p:txBody>
      </p:sp>
      <p:sp>
        <p:nvSpPr>
          <p:cNvPr id="165" name="Shape 165"/>
          <p:cNvSpPr txBox="1"/>
          <p:nvPr>
            <p:ph idx="1" type="body"/>
          </p:nvPr>
        </p:nvSpPr>
        <p:spPr>
          <a:xfrm>
            <a:off x="955676" y="908684"/>
            <a:ext cx="7701000" cy="375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1">
              <a:spcBef>
                <a:spcPts val="0"/>
              </a:spcBef>
            </a:pPr>
            <a:r>
              <a:rPr lang="en"/>
              <a:t>Enhance the object detection accuracy by trying R-CNN object detection</a:t>
            </a:r>
          </a:p>
          <a:p>
            <a:pPr lvl="1">
              <a:spcBef>
                <a:spcPts val="0"/>
              </a:spcBef>
            </a:pPr>
            <a:r>
              <a:rPr lang="en"/>
              <a:t>Analyze the dynamic object by using RNN </a:t>
            </a:r>
          </a:p>
          <a:p>
            <a:pPr lvl="1">
              <a:spcBef>
                <a:spcPts val="0"/>
              </a:spcBef>
            </a:pPr>
            <a:r>
              <a:rPr lang="en"/>
              <a:t>Speed up the algorithm because running the whole pipeline now takes around one hour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BABS_UNSW_Australia_header_futurework.png" id="166" name="Shape 16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90692" y="3"/>
            <a:ext cx="2953306" cy="4880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Question?</a:t>
            </a:r>
          </a:p>
        </p:txBody>
      </p:sp>
      <p:pic>
        <p:nvPicPr>
          <p:cNvPr descr="Question-Mark.jpg" id="172" name="Shape 17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114975" y="0"/>
            <a:ext cx="1029024" cy="1284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Thank you!</a:t>
            </a:r>
          </a:p>
        </p:txBody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955676" y="908684"/>
            <a:ext cx="7701000" cy="375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GettyImages-185002046-5772f4153df78cb62ce1ad69.jpg" id="179" name="Shape 17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1462" y="874000"/>
            <a:ext cx="5742522" cy="38283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949325" y="358775"/>
            <a:ext cx="7707300" cy="4890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0" rIns="91425" tIns="45700">
            <a:no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Arial"/>
              <a:buNone/>
            </a:pPr>
            <a:r>
              <a:rPr lang="en"/>
              <a:t>Problem Definition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955675" y="908050"/>
            <a:ext cx="7701000" cy="4022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0" rIns="0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Noto Sans Symbols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Noto Sans Symbols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Noto Sans Symbols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Noto Sans Symbols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ct val="25000"/>
              <a:buFont typeface="Noto Sans Symbols"/>
              <a:buNone/>
            </a:pPr>
            <a:r>
              <a:t/>
            </a:r>
            <a:endParaRPr/>
          </a:p>
          <a:p>
            <a:pPr indent="0" lvl="0" marL="0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88925" lvl="1" marL="288925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</a:pPr>
            <a:r>
              <a:rPr b="1" lang="en"/>
              <a:t>Simultaneous Localization and Mapping (SLAM)</a:t>
            </a:r>
            <a:r>
              <a:rPr lang="en"/>
              <a:t> is the computational problem of constructing or updating a </a:t>
            </a:r>
            <a:r>
              <a:rPr lang="en" u="sng"/>
              <a:t>map </a:t>
            </a:r>
            <a:r>
              <a:rPr lang="en"/>
              <a:t>of an unknown environment while simultaneously keeping track of an agent's </a:t>
            </a:r>
            <a:r>
              <a:rPr lang="en" u="sng"/>
              <a:t>location </a:t>
            </a:r>
            <a:r>
              <a:rPr lang="en"/>
              <a:t>within it</a:t>
            </a:r>
          </a:p>
          <a:p>
            <a:pPr indent="-288925" lvl="1" marL="288925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</a:pPr>
            <a:r>
              <a:rPr b="1" lang="en"/>
              <a:t>Two approaches:</a:t>
            </a:r>
          </a:p>
          <a:p>
            <a:pPr lvl="2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</a:pPr>
            <a:r>
              <a:rPr lang="en"/>
              <a:t>Recursive Bayesian Estimation</a:t>
            </a:r>
          </a:p>
          <a:p>
            <a:pPr lvl="2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</a:pPr>
            <a:r>
              <a:rPr lang="en"/>
              <a:t>Optimization Approach</a:t>
            </a:r>
          </a:p>
          <a:p>
            <a:pPr indent="-288925" lvl="1" marL="288925" marR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lt2"/>
              </a:buClr>
              <a:buSzPct val="100000"/>
              <a:buFont typeface="Noto Sans Symbols"/>
              <a:buChar char="▪"/>
            </a:pPr>
            <a:r>
              <a:rPr b="1" lang="en"/>
              <a:t>Challenge</a:t>
            </a:r>
            <a:r>
              <a:rPr b="1" lang="en"/>
              <a:t>:</a:t>
            </a:r>
            <a:r>
              <a:rPr lang="en"/>
              <a:t> Non static </a:t>
            </a:r>
            <a:r>
              <a:rPr lang="en"/>
              <a:t>environment continues to present research challenge. </a:t>
            </a:r>
          </a:p>
        </p:txBody>
      </p:sp>
      <p:pic>
        <p:nvPicPr>
          <p:cNvPr descr="slam.png"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00962" y="782550"/>
            <a:ext cx="4004024" cy="188342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Question-Mark.jpg"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32174" y="0"/>
            <a:ext cx="1211825" cy="1513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Motivation, Previous work, and Outline</a:t>
            </a:r>
          </a:p>
        </p:txBody>
      </p:sp>
      <p:sp>
        <p:nvSpPr>
          <p:cNvPr id="87" name="Shape 87"/>
          <p:cNvSpPr txBox="1"/>
          <p:nvPr>
            <p:ph idx="1" type="body"/>
          </p:nvPr>
        </p:nvSpPr>
        <p:spPr>
          <a:xfrm>
            <a:off x="955676" y="908684"/>
            <a:ext cx="7701000" cy="375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1">
              <a:spcBef>
                <a:spcPts val="0"/>
              </a:spcBef>
            </a:pPr>
            <a:r>
              <a:rPr b="1" lang="en"/>
              <a:t>Motivation: </a:t>
            </a:r>
          </a:p>
          <a:p>
            <a:pPr lvl="2">
              <a:spcBef>
                <a:spcPts val="0"/>
              </a:spcBef>
            </a:pPr>
            <a:r>
              <a:rPr lang="en"/>
              <a:t>Extend the SLAM setting to dynamic environment. </a:t>
            </a:r>
          </a:p>
          <a:p>
            <a:pPr lvl="2">
              <a:spcBef>
                <a:spcPts val="0"/>
              </a:spcBef>
            </a:pPr>
            <a:r>
              <a:rPr lang="en"/>
              <a:t>Present a real-time SLAM pipeline which takes in the video frames as input, and gives the 3D reconstructed scene as the output. </a:t>
            </a:r>
          </a:p>
          <a:p>
            <a:pPr lvl="1">
              <a:spcBef>
                <a:spcPts val="0"/>
              </a:spcBef>
            </a:pPr>
            <a:r>
              <a:rPr b="1" lang="en"/>
              <a:t>Previous work:</a:t>
            </a:r>
          </a:p>
          <a:p>
            <a:pPr lvl="2">
              <a:spcBef>
                <a:spcPts val="0"/>
              </a:spcBef>
            </a:pPr>
            <a:r>
              <a:rPr lang="en"/>
              <a:t>SLAM with DATMO (Detection and Tracking of Moving Objects) [1]</a:t>
            </a:r>
          </a:p>
          <a:p>
            <a:pPr lvl="1">
              <a:spcBef>
                <a:spcPts val="0"/>
              </a:spcBef>
            </a:pPr>
            <a:r>
              <a:rPr b="1" lang="en"/>
              <a:t>Outline:</a:t>
            </a:r>
          </a:p>
          <a:p>
            <a:pPr lvl="2">
              <a:spcBef>
                <a:spcPts val="0"/>
              </a:spcBef>
            </a:pPr>
            <a:r>
              <a:rPr lang="en"/>
              <a:t>YOLO Object Detection</a:t>
            </a:r>
          </a:p>
          <a:p>
            <a:pPr lvl="2">
              <a:spcBef>
                <a:spcPts val="0"/>
              </a:spcBef>
            </a:pPr>
            <a:r>
              <a:rPr lang="en"/>
              <a:t>GrabCut image Segmentation</a:t>
            </a:r>
          </a:p>
          <a:p>
            <a:pPr lvl="2" rtl="0">
              <a:spcBef>
                <a:spcPts val="0"/>
              </a:spcBef>
            </a:pPr>
            <a:r>
              <a:rPr lang="en"/>
              <a:t>RGB-D 3D static scene reconstruction</a:t>
            </a:r>
          </a:p>
        </p:txBody>
      </p:sp>
      <p:pic>
        <p:nvPicPr>
          <p:cNvPr descr="636237404747661449-1477967939_motivation-for-7-day-diet.jpg"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576099" y="0"/>
            <a:ext cx="1567899" cy="1046650"/>
          </a:xfrm>
          <a:prstGeom prst="rect">
            <a:avLst/>
          </a:prstGeom>
          <a:noFill/>
          <a:ln>
            <a:noFill/>
          </a:ln>
        </p:spPr>
      </p:pic>
      <p:sp>
        <p:nvSpPr>
          <p:cNvPr id="89" name="Shape 89"/>
          <p:cNvSpPr txBox="1"/>
          <p:nvPr/>
        </p:nvSpPr>
        <p:spPr>
          <a:xfrm>
            <a:off x="443775" y="4939800"/>
            <a:ext cx="6271200" cy="2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"/>
              <a:t>[1] Online Simultaneous Localization And Mapping with Detection And Tracking of Moving Objects: Theory and Results from a Ground Vehicle in Crowded Urban Areas 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Architecture</a:t>
            </a:r>
            <a:r>
              <a:rPr lang="en"/>
              <a:t> </a:t>
            </a:r>
          </a:p>
        </p:txBody>
      </p:sp>
      <p:pic>
        <p:nvPicPr>
          <p:cNvPr descr="L'architecture._Le_passé.-Le_présent_(1916)_(14778167895).jpg" id="95" name="Shape 9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296320" y="0"/>
            <a:ext cx="847680" cy="10776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Shape 9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685537" y="1291362"/>
            <a:ext cx="4008698" cy="6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685537" y="1912562"/>
            <a:ext cx="4008698" cy="618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Shape 9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160324" y="1155662"/>
            <a:ext cx="2119174" cy="2065123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Shape 99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06412" y="1403990"/>
            <a:ext cx="1951199" cy="1077624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Shape 100"/>
          <p:cNvSpPr txBox="1"/>
          <p:nvPr/>
        </p:nvSpPr>
        <p:spPr>
          <a:xfrm>
            <a:off x="700212" y="982275"/>
            <a:ext cx="15636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b="1" lang="en"/>
              <a:t>RGB-D Camera</a:t>
            </a:r>
          </a:p>
        </p:txBody>
      </p:sp>
      <p:sp>
        <p:nvSpPr>
          <p:cNvPr id="101" name="Shape 101"/>
          <p:cNvSpPr txBox="1"/>
          <p:nvPr/>
        </p:nvSpPr>
        <p:spPr>
          <a:xfrm>
            <a:off x="4136012" y="1035400"/>
            <a:ext cx="15636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/>
              <a:t>Video Frames</a:t>
            </a:r>
          </a:p>
        </p:txBody>
      </p:sp>
      <p:cxnSp>
        <p:nvCxnSpPr>
          <p:cNvPr id="102" name="Shape 102"/>
          <p:cNvCxnSpPr>
            <a:stCxn id="99" idx="3"/>
            <a:endCxn id="96" idx="1"/>
          </p:cNvCxnSpPr>
          <p:nvPr/>
        </p:nvCxnSpPr>
        <p:spPr>
          <a:xfrm flipH="1" rot="10800000">
            <a:off x="2457612" y="1600502"/>
            <a:ext cx="228000" cy="3423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3" name="Shape 103"/>
          <p:cNvCxnSpPr>
            <a:stCxn id="99" idx="3"/>
            <a:endCxn id="97" idx="1"/>
          </p:cNvCxnSpPr>
          <p:nvPr/>
        </p:nvCxnSpPr>
        <p:spPr>
          <a:xfrm>
            <a:off x="2457612" y="1942802"/>
            <a:ext cx="228000" cy="2790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4" name="Shape 104"/>
          <p:cNvCxnSpPr>
            <a:stCxn id="96" idx="3"/>
            <a:endCxn id="98" idx="1"/>
          </p:cNvCxnSpPr>
          <p:nvPr/>
        </p:nvCxnSpPr>
        <p:spPr>
          <a:xfrm>
            <a:off x="6694236" y="1600650"/>
            <a:ext cx="466200" cy="587699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05" name="Shape 105"/>
          <p:cNvCxnSpPr>
            <a:stCxn id="97" idx="3"/>
            <a:endCxn id="98" idx="1"/>
          </p:cNvCxnSpPr>
          <p:nvPr/>
        </p:nvCxnSpPr>
        <p:spPr>
          <a:xfrm flipH="1" rot="10800000">
            <a:off x="6694236" y="2188250"/>
            <a:ext cx="466200" cy="336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06" name="Shape 106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569825" y="3596071"/>
            <a:ext cx="1167099" cy="875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Shape 107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2275149" y="3596062"/>
            <a:ext cx="1167099" cy="87533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8" name="Shape 108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3980475" y="3586950"/>
            <a:ext cx="1167100" cy="893529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Shape 109"/>
          <p:cNvSpPr txBox="1"/>
          <p:nvPr/>
        </p:nvSpPr>
        <p:spPr>
          <a:xfrm>
            <a:off x="371562" y="3298800"/>
            <a:ext cx="15636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/>
              <a:t>One RGB Frame</a:t>
            </a:r>
          </a:p>
        </p:txBody>
      </p:sp>
      <p:sp>
        <p:nvSpPr>
          <p:cNvPr id="110" name="Shape 110"/>
          <p:cNvSpPr txBox="1"/>
          <p:nvPr/>
        </p:nvSpPr>
        <p:spPr>
          <a:xfrm>
            <a:off x="2042937" y="3298800"/>
            <a:ext cx="16395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/>
              <a:t>Object Detection</a:t>
            </a:r>
          </a:p>
        </p:txBody>
      </p:sp>
      <p:sp>
        <p:nvSpPr>
          <p:cNvPr id="111" name="Shape 111"/>
          <p:cNvSpPr txBox="1"/>
          <p:nvPr/>
        </p:nvSpPr>
        <p:spPr>
          <a:xfrm>
            <a:off x="3790225" y="3298800"/>
            <a:ext cx="15636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/>
              <a:t>Segmentation</a:t>
            </a:r>
          </a:p>
        </p:txBody>
      </p:sp>
      <p:cxnSp>
        <p:nvCxnSpPr>
          <p:cNvPr id="112" name="Shape 112"/>
          <p:cNvCxnSpPr>
            <a:stCxn id="106" idx="3"/>
            <a:endCxn id="107" idx="1"/>
          </p:cNvCxnSpPr>
          <p:nvPr/>
        </p:nvCxnSpPr>
        <p:spPr>
          <a:xfrm>
            <a:off x="1736924" y="4033722"/>
            <a:ext cx="5382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113" name="Shape 113"/>
          <p:cNvCxnSpPr>
            <a:stCxn id="107" idx="3"/>
            <a:endCxn id="108" idx="1"/>
          </p:cNvCxnSpPr>
          <p:nvPr/>
        </p:nvCxnSpPr>
        <p:spPr>
          <a:xfrm>
            <a:off x="3442249" y="4033729"/>
            <a:ext cx="5382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pic>
        <p:nvPicPr>
          <p:cNvPr id="114" name="Shape 114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5685800" y="3596053"/>
            <a:ext cx="1167099" cy="87533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5" name="Shape 115"/>
          <p:cNvCxnSpPr>
            <a:stCxn id="108" idx="3"/>
            <a:endCxn id="114" idx="1"/>
          </p:cNvCxnSpPr>
          <p:nvPr/>
        </p:nvCxnSpPr>
        <p:spPr>
          <a:xfrm>
            <a:off x="5147575" y="4033714"/>
            <a:ext cx="538200" cy="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116" name="Shape 116"/>
          <p:cNvSpPr txBox="1"/>
          <p:nvPr/>
        </p:nvSpPr>
        <p:spPr>
          <a:xfrm>
            <a:off x="5328850" y="3298787"/>
            <a:ext cx="18810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/>
              <a:t>RGB Filtered Frame</a:t>
            </a:r>
          </a:p>
        </p:txBody>
      </p:sp>
      <p:sp>
        <p:nvSpPr>
          <p:cNvPr id="117" name="Shape 117"/>
          <p:cNvSpPr txBox="1"/>
          <p:nvPr/>
        </p:nvSpPr>
        <p:spPr>
          <a:xfrm>
            <a:off x="7333262" y="3011700"/>
            <a:ext cx="1773300" cy="2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en"/>
              <a:t>3D scene without Dynamic object</a:t>
            </a:r>
          </a:p>
        </p:txBody>
      </p:sp>
      <p:sp>
        <p:nvSpPr>
          <p:cNvPr id="118" name="Shape 118"/>
          <p:cNvSpPr/>
          <p:nvPr/>
        </p:nvSpPr>
        <p:spPr>
          <a:xfrm>
            <a:off x="2786950" y="1339500"/>
            <a:ext cx="682800" cy="488100"/>
          </a:xfrm>
          <a:prstGeom prst="roundRect">
            <a:avLst>
              <a:gd fmla="val 16667" name="adj"/>
            </a:avLst>
          </a:prstGeom>
          <a:noFill/>
          <a:ln cap="flat" cmpd="sng" w="38100">
            <a:solidFill>
              <a:srgbClr val="FF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119" name="Shape 119"/>
          <p:cNvCxnSpPr>
            <a:stCxn id="118" idx="2"/>
            <a:endCxn id="111" idx="1"/>
          </p:cNvCxnSpPr>
          <p:nvPr/>
        </p:nvCxnSpPr>
        <p:spPr>
          <a:xfrm>
            <a:off x="3128350" y="1827600"/>
            <a:ext cx="661800" cy="1614900"/>
          </a:xfrm>
          <a:prstGeom prst="straightConnector1">
            <a:avLst/>
          </a:prstGeom>
          <a:noFill/>
          <a:ln cap="flat" cmpd="sng" w="38100">
            <a:solidFill>
              <a:srgbClr val="000000"/>
            </a:solidFill>
            <a:prstDash val="solid"/>
            <a:round/>
            <a:headEnd len="lg" w="lg" type="none"/>
            <a:tailEnd len="lg" w="lg" type="triangle"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YOLO (You Only Look Once) [2]</a:t>
            </a:r>
          </a:p>
        </p:txBody>
      </p:sp>
      <p:sp>
        <p:nvSpPr>
          <p:cNvPr id="125" name="Shape 125"/>
          <p:cNvSpPr txBox="1"/>
          <p:nvPr>
            <p:ph idx="1" type="body"/>
          </p:nvPr>
        </p:nvSpPr>
        <p:spPr>
          <a:xfrm>
            <a:off x="955676" y="908684"/>
            <a:ext cx="7701000" cy="375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1">
              <a:spcBef>
                <a:spcPts val="0"/>
              </a:spcBef>
            </a:pPr>
            <a:r>
              <a:rPr b="1" lang="en"/>
              <a:t>Pipeline: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1">
              <a:spcBef>
                <a:spcPts val="0"/>
              </a:spcBef>
            </a:pPr>
            <a:r>
              <a:rPr b="1" lang="en"/>
              <a:t>Details:</a:t>
            </a:r>
          </a:p>
          <a:p>
            <a:pPr lvl="2">
              <a:spcBef>
                <a:spcPts val="0"/>
              </a:spcBef>
            </a:pPr>
            <a:r>
              <a:rPr lang="en"/>
              <a:t>Split image to grid</a:t>
            </a:r>
          </a:p>
          <a:p>
            <a:pPr lvl="2">
              <a:spcBef>
                <a:spcPts val="0"/>
              </a:spcBef>
            </a:pPr>
            <a:r>
              <a:rPr lang="en"/>
              <a:t>Predict bounding box location and confidence </a:t>
            </a:r>
          </a:p>
          <a:p>
            <a:pPr lvl="2">
              <a:spcBef>
                <a:spcPts val="0"/>
              </a:spcBef>
            </a:pPr>
            <a:r>
              <a:rPr lang="en"/>
              <a:t>Non-Maximum Suppression (NMS) for low score bounding box</a:t>
            </a:r>
          </a:p>
          <a:p>
            <a:pPr indent="0" lvl="0" marL="457200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pic>
        <p:nvPicPr>
          <p:cNvPr descr="87c2752907a3ab6dc0f3f5c21bfb63763864c5cb758a9ccc52a1239dc01a84d2.jpg" id="126" name="Shape 1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815374" y="0"/>
            <a:ext cx="1328624" cy="1328624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Shape 127"/>
          <p:cNvSpPr txBox="1"/>
          <p:nvPr/>
        </p:nvSpPr>
        <p:spPr>
          <a:xfrm>
            <a:off x="443775" y="4939800"/>
            <a:ext cx="6271200" cy="2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700"/>
              <a:t>[2] </a:t>
            </a:r>
            <a:r>
              <a:rPr lang="en" sz="700">
                <a:solidFill>
                  <a:schemeClr val="dk1"/>
                </a:solidFill>
                <a:highlight>
                  <a:srgbClr val="FFFFFF"/>
                </a:highlight>
              </a:rPr>
              <a:t>YOLO9000: Better, Faster, Stronger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600"/>
          </a:p>
        </p:txBody>
      </p:sp>
      <p:pic>
        <p:nvPicPr>
          <p:cNvPr id="128" name="Shape 1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27988" y="691350"/>
            <a:ext cx="4288025" cy="2614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GrabCut Image Segmentation [3]</a:t>
            </a:r>
          </a:p>
        </p:txBody>
      </p:sp>
      <p:sp>
        <p:nvSpPr>
          <p:cNvPr id="134" name="Shape 134"/>
          <p:cNvSpPr txBox="1"/>
          <p:nvPr>
            <p:ph idx="1" type="body"/>
          </p:nvPr>
        </p:nvSpPr>
        <p:spPr>
          <a:xfrm>
            <a:off x="955676" y="908684"/>
            <a:ext cx="7701000" cy="375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1">
              <a:spcBef>
                <a:spcPts val="0"/>
              </a:spcBef>
            </a:pPr>
            <a:r>
              <a:rPr b="1" lang="en"/>
              <a:t>Pipeline:</a:t>
            </a:r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1">
              <a:spcBef>
                <a:spcPts val="0"/>
              </a:spcBef>
            </a:pPr>
            <a:r>
              <a:rPr b="1" lang="en"/>
              <a:t>Details:</a:t>
            </a:r>
          </a:p>
          <a:p>
            <a:pPr lvl="2" rtl="0">
              <a:spcBef>
                <a:spcPts val="0"/>
              </a:spcBef>
            </a:pPr>
            <a:r>
              <a:rPr lang="en"/>
              <a:t>Iterative algorithm with Gaussian Mixture Model (GMM) IID </a:t>
            </a:r>
          </a:p>
          <a:p>
            <a:pPr lvl="2" rtl="0">
              <a:spcBef>
                <a:spcPts val="0"/>
              </a:spcBef>
            </a:pPr>
            <a:r>
              <a:rPr lang="en"/>
              <a:t>EM algorithm to find the best fit to segment the foreground and background</a:t>
            </a:r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 rtl="0">
              <a:spcBef>
                <a:spcPts val="0"/>
              </a:spcBef>
              <a:buNone/>
            </a:pPr>
            <a:r>
              <a:t/>
            </a:r>
            <a:endParaRPr b="1"/>
          </a:p>
          <a:p>
            <a:pPr lvl="0" marL="0">
              <a:spcBef>
                <a:spcPts val="0"/>
              </a:spcBef>
              <a:buNone/>
            </a:pPr>
            <a:r>
              <a:t/>
            </a:r>
            <a:endParaRPr b="1"/>
          </a:p>
        </p:txBody>
      </p:sp>
      <p:pic>
        <p:nvPicPr>
          <p:cNvPr id="135" name="Shape 1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87273" y="908676"/>
            <a:ext cx="3369450" cy="2641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Shape 1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68300" y="0"/>
            <a:ext cx="1875699" cy="764550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Shape 137"/>
          <p:cNvSpPr txBox="1"/>
          <p:nvPr/>
        </p:nvSpPr>
        <p:spPr>
          <a:xfrm>
            <a:off x="443775" y="4939800"/>
            <a:ext cx="6271200" cy="2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00"/>
              <a:t>[3] “GrabCut” — Interactive Foreground Extraction using Iterated Graph Cuts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RGB-D 3D Reconstruction [4]</a:t>
            </a:r>
          </a:p>
        </p:txBody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955676" y="908684"/>
            <a:ext cx="7701000" cy="3759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1">
              <a:spcBef>
                <a:spcPts val="0"/>
              </a:spcBef>
            </a:pPr>
            <a:r>
              <a:rPr b="1" lang="en"/>
              <a:t>Goal: </a:t>
            </a:r>
            <a:r>
              <a:rPr lang="en"/>
              <a:t>Find the Camera Pose (Transformation Matrix)</a:t>
            </a:r>
          </a:p>
          <a:p>
            <a:pPr lvl="1">
              <a:spcBef>
                <a:spcPts val="0"/>
              </a:spcBef>
            </a:pPr>
            <a:r>
              <a:rPr b="1" lang="en"/>
              <a:t>Pipeline: </a:t>
            </a:r>
            <a:r>
              <a:rPr lang="en"/>
              <a:t>Optimization approach</a:t>
            </a:r>
          </a:p>
          <a:p>
            <a:pPr lvl="2">
              <a:spcBef>
                <a:spcPts val="0"/>
              </a:spcBef>
            </a:pPr>
            <a:r>
              <a:rPr lang="en"/>
              <a:t>Photometric Error</a:t>
            </a:r>
          </a:p>
          <a:p>
            <a:pPr lvl="3">
              <a:spcBef>
                <a:spcPts val="0"/>
              </a:spcBef>
            </a:pPr>
            <a:r>
              <a:rPr lang="en"/>
              <a:t>Error of pixel intensity from one frame to another</a:t>
            </a:r>
          </a:p>
          <a:p>
            <a:pPr lvl="2">
              <a:spcBef>
                <a:spcPts val="0"/>
              </a:spcBef>
            </a:pPr>
            <a:r>
              <a:rPr lang="en"/>
              <a:t>Depth error</a:t>
            </a:r>
          </a:p>
          <a:p>
            <a:pPr lvl="3">
              <a:spcBef>
                <a:spcPts val="0"/>
              </a:spcBef>
            </a:pPr>
            <a:r>
              <a:rPr lang="en"/>
              <a:t>Error of depth information from one frame to another</a:t>
            </a:r>
          </a:p>
          <a:p>
            <a:pPr lvl="1">
              <a:spcBef>
                <a:spcPts val="0"/>
              </a:spcBef>
            </a:pPr>
            <a:r>
              <a:rPr b="1" lang="en"/>
              <a:t>Algorithm:</a:t>
            </a:r>
          </a:p>
          <a:p>
            <a:pPr lvl="2" rtl="0">
              <a:spcBef>
                <a:spcPts val="0"/>
              </a:spcBef>
            </a:pPr>
            <a:r>
              <a:rPr lang="en"/>
              <a:t>Find the best camera pose between two frames to minimize the sum of these two errors.</a:t>
            </a:r>
          </a:p>
          <a:p>
            <a:pPr indent="0" lvl="0" marL="91440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44" name="Shape 14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33423" y="0"/>
            <a:ext cx="1810575" cy="1308324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 txBox="1"/>
          <p:nvPr/>
        </p:nvSpPr>
        <p:spPr>
          <a:xfrm>
            <a:off x="443775" y="4939800"/>
            <a:ext cx="6271200" cy="20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700"/>
              <a:t>[4] Dense Visual SLAM for RGB-D Cameras 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Result</a:t>
            </a:r>
          </a:p>
        </p:txBody>
      </p:sp>
      <p:pic>
        <p:nvPicPr>
          <p:cNvPr id="151" name="Shape 1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938" y="0"/>
            <a:ext cx="527812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Shape 15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4202" y="-2"/>
            <a:ext cx="1429797" cy="84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/>
          <p:nvPr>
            <p:ph type="title"/>
          </p:nvPr>
        </p:nvSpPr>
        <p:spPr>
          <a:xfrm>
            <a:off x="948775" y="359540"/>
            <a:ext cx="7707900" cy="4881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Result</a:t>
            </a:r>
          </a:p>
        </p:txBody>
      </p:sp>
      <p:pic>
        <p:nvPicPr>
          <p:cNvPr id="158" name="Shape 15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32938" y="0"/>
            <a:ext cx="5278121" cy="51434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Shape 15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714202" y="-2"/>
            <a:ext cx="1429797" cy="847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3_SU_Preso_16x9_v6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_SU_Preso_16x9_v6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